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78" r:id="rId4"/>
    <p:sldId id="258" r:id="rId5"/>
    <p:sldId id="259" r:id="rId6"/>
    <p:sldId id="260" r:id="rId7"/>
    <p:sldId id="261" r:id="rId8"/>
    <p:sldId id="262" r:id="rId9"/>
    <p:sldId id="281" r:id="rId10"/>
    <p:sldId id="279" r:id="rId11"/>
    <p:sldId id="282" r:id="rId12"/>
    <p:sldId id="283" r:id="rId13"/>
    <p:sldId id="284" r:id="rId14"/>
    <p:sldId id="291" r:id="rId15"/>
    <p:sldId id="263" r:id="rId16"/>
    <p:sldId id="264" r:id="rId17"/>
    <p:sldId id="265" r:id="rId18"/>
    <p:sldId id="285" r:id="rId19"/>
    <p:sldId id="286" r:id="rId20"/>
    <p:sldId id="288" r:id="rId21"/>
    <p:sldId id="287" r:id="rId22"/>
    <p:sldId id="269" r:id="rId23"/>
    <p:sldId id="289" r:id="rId24"/>
    <p:sldId id="270" r:id="rId25"/>
    <p:sldId id="29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646"/>
    <a:srgbClr val="B08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23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3068960"/>
            <a:ext cx="5652120" cy="2947887"/>
          </a:xfrm>
        </p:spPr>
        <p:txBody>
          <a:bodyPr>
            <a:normAutofit fontScale="92500"/>
          </a:bodyPr>
          <a:lstStyle/>
          <a:p>
            <a:r>
              <a:rPr lang="ru-RU" sz="3500" b="1" dirty="0" smtClean="0">
                <a:solidFill>
                  <a:srgbClr val="B08600"/>
                </a:solidFill>
              </a:rPr>
              <a:t>ПРОГРАММА ПОДДЕРЖКИ МЕСТНЫХ ИНИЦИАТИВ</a:t>
            </a:r>
          </a:p>
          <a:p>
            <a:endParaRPr lang="ru-RU" dirty="0"/>
          </a:p>
          <a:p>
            <a:r>
              <a:rPr lang="ru-RU" sz="3100" b="1" dirty="0" smtClean="0">
                <a:solidFill>
                  <a:srgbClr val="2E7646"/>
                </a:solidFill>
              </a:rPr>
              <a:t>ТРАДИЦИИ СОВМЕСТНЫХ ДЕЛ</a:t>
            </a:r>
          </a:p>
          <a:p>
            <a:r>
              <a:rPr lang="ru-RU" sz="3400" b="1" dirty="0" smtClean="0">
                <a:solidFill>
                  <a:srgbClr val="00B0F0"/>
                </a:solidFill>
              </a:rPr>
              <a:t>В АБАНСКОМ РАЙОНЕ</a:t>
            </a:r>
            <a:endParaRPr lang="ru-RU" sz="3400" b="1" dirty="0">
              <a:solidFill>
                <a:srgbClr val="00B0F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1363608"/>
          </a:xfrm>
        </p:spPr>
        <p:txBody>
          <a:bodyPr>
            <a:normAutofit/>
          </a:bodyPr>
          <a:lstStyle/>
          <a:p>
            <a:r>
              <a:rPr lang="ru-RU" sz="7200" b="1" dirty="0" err="1" smtClean="0">
                <a:solidFill>
                  <a:srgbClr val="FF0000"/>
                </a:solidFill>
              </a:rPr>
              <a:t>ппми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F:\ппми\ПУБЛИКАЦИЯ ППМИ 27 МАЯ\эмбл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971675" cy="1924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6041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4002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- Организационное собрание членов инициативной группы и вручение документов, подтверждающих статус члена инициативной группы.</a:t>
            </a:r>
            <a:endParaRPr lang="ru-RU" sz="2800" b="1" dirty="0"/>
          </a:p>
        </p:txBody>
      </p:sp>
      <p:pic>
        <p:nvPicPr>
          <p:cNvPr id="10242" name="Picture 2" descr="C:\Users\Super\Desktop\ППМИ 2020\изображение_viber_2020-05-30_19-23-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988839"/>
            <a:ext cx="2952328" cy="1660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 descr="C:\Users\Super\Desktop\ППМИ 2020\изображение_viber_2020-05-30_19-23-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06" y="1916832"/>
            <a:ext cx="3328369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C:\Users\Super\Desktop\ППМИ 2020\изображение_viber_2020-05-30_19-23-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132856"/>
            <a:ext cx="3072341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5" name="Picture 5" descr="C:\Users\Super\Desktop\ППМИ 2020\изображение_viber_2020-05-30_19-22-42.jpg"/>
          <p:cNvPicPr>
            <a:picLocks noChangeAspect="1" noChangeArrowheads="1"/>
          </p:cNvPicPr>
          <p:nvPr/>
        </p:nvPicPr>
        <p:blipFill>
          <a:blip r:embed="rId5" cstate="print"/>
          <a:srcRect t="26997" r="7453" b="18793"/>
          <a:stretch>
            <a:fillRect/>
          </a:stretch>
        </p:blipFill>
        <p:spPr bwMode="auto">
          <a:xfrm>
            <a:off x="971600" y="4293096"/>
            <a:ext cx="7128793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09232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91550" cy="50405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ЛОГОТИП ППМИ СТАЛ УЗНАВАЕМ В АБАНСКОМ РАЙОНЕ</a:t>
            </a:r>
            <a:endParaRPr lang="ru-RU" sz="2800" b="1" dirty="0"/>
          </a:p>
        </p:txBody>
      </p:sp>
      <p:pic>
        <p:nvPicPr>
          <p:cNvPr id="12290" name="Picture 2" descr="D:\ПУБЛИКАЦИЯ ППМИ 27 МАЯ\i.jpg"/>
          <p:cNvPicPr>
            <a:picLocks noChangeAspect="1" noChangeArrowheads="1"/>
          </p:cNvPicPr>
          <p:nvPr/>
        </p:nvPicPr>
        <p:blipFill>
          <a:blip r:embed="rId2" cstate="print"/>
          <a:srcRect t="10646"/>
          <a:stretch>
            <a:fillRect/>
          </a:stretch>
        </p:blipFill>
        <p:spPr bwMode="auto">
          <a:xfrm>
            <a:off x="179512" y="3429000"/>
            <a:ext cx="2006546" cy="2417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1" name="Picture 3" descr="C:\Users\Super\Desktop\5I1DMj2P3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573016"/>
            <a:ext cx="2975571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2" name="Picture 4" descr="C:\Users\Super\Desktop\ППМИ СДВИНУЛАСЬ РАБОТА\ППМИ Абан\i.jpg"/>
          <p:cNvPicPr>
            <a:picLocks noChangeAspect="1" noChangeArrowheads="1"/>
          </p:cNvPicPr>
          <p:nvPr/>
        </p:nvPicPr>
        <p:blipFill>
          <a:blip r:embed="rId4" cstate="print"/>
          <a:srcRect l="11250" r="15625" b="13334"/>
          <a:stretch>
            <a:fillRect/>
          </a:stretch>
        </p:blipFill>
        <p:spPr bwMode="auto">
          <a:xfrm>
            <a:off x="2483768" y="3501008"/>
            <a:ext cx="3348372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95536" y="836712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-создание волонтёрской группы, которая занимается информированием населения о ходе реализации проекта и вносит нематериальный вклад в проект (проведение субботников, благоустройство площади, устройство газонов, проведение опроса населения  и определение перспективного проекта для участия в </a:t>
            </a:r>
            <a:r>
              <a:rPr lang="ru-RU" sz="2400" b="1" dirty="0" err="1" smtClean="0"/>
              <a:t>ппми</a:t>
            </a:r>
            <a:r>
              <a:rPr lang="ru-RU" sz="2400" b="1" dirty="0" smtClean="0"/>
              <a:t> 2021г.</a:t>
            </a:r>
            <a:endParaRPr lang="ru-RU" sz="24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uper\Desktop\ППМИ 2020\изображение_viber_2020-10-06_00-46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1458163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ВОЛОНТЁРЫ  ППМИ</a:t>
            </a:r>
            <a:endParaRPr lang="ru-RU" sz="2400" dirty="0"/>
          </a:p>
        </p:txBody>
      </p:sp>
      <p:pic>
        <p:nvPicPr>
          <p:cNvPr id="13316" name="Picture 4" descr="C:\Users\Super\Desktop\ППМИ 2020\изображение_viber_2020-10-06_00-46-05пог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5" y="836712"/>
            <a:ext cx="145816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7" name="Picture 5" descr="C:\Users\Super\Desktop\ППМИ 2020\изображение_viber_2020-10-06_00-46-06лма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364088" y="836713"/>
            <a:ext cx="149866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8" name="Picture 6" descr="C:\Users\Super\Desktop\ППМИ 2020\изображение_viber_2020-10-06_00-46-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979712" y="836712"/>
            <a:ext cx="1440160" cy="2560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20" name="Picture 8" descr="C:\Users\Super\Desktop\ППМИ 2020\изображение_viber_2020-08-05_19-48-24.jpg"/>
          <p:cNvPicPr>
            <a:picLocks noChangeAspect="1" noChangeArrowheads="1"/>
          </p:cNvPicPr>
          <p:nvPr/>
        </p:nvPicPr>
        <p:blipFill>
          <a:blip r:embed="rId6" cstate="print"/>
          <a:srcRect t="11206" b="17077"/>
          <a:stretch>
            <a:fillRect/>
          </a:stretch>
        </p:blipFill>
        <p:spPr bwMode="auto">
          <a:xfrm>
            <a:off x="683568" y="3717032"/>
            <a:ext cx="7250562" cy="292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21" name="Picture 9" descr="C:\Users\Super\Desktop\ППМИ 2020\изображение_viber_2020-08-05_19-48-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836712"/>
            <a:ext cx="1512168" cy="26882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C:\Users\Super\Desktop\ППМИ 2020\изображение_viber_2020-10-06_00-41-14екнош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005064"/>
            <a:ext cx="4304478" cy="2421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 descr="C:\Users\Super\Desktop\ППМИ 2020\изображение_viber_2020-09-25_10-32-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204864"/>
            <a:ext cx="4096454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9" name="Picture 3" descr="C:\Users\Super\Desktop\ППМИ 2020\изображение_viber_2020-09-25_10-32-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260648"/>
            <a:ext cx="4096455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0" name="Picture 4" descr="C:\Users\Super\Desktop\ППМИ 2020\изображение_viber_2020-10-06_00-41-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149080"/>
            <a:ext cx="4303801" cy="242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1" name="Picture 5" descr="C:\Users\Super\Desktop\ППМИ 2020\изображение_viber_2020-10-06_00-41-05.jpg"/>
          <p:cNvPicPr>
            <a:picLocks noChangeAspect="1" noChangeArrowheads="1"/>
          </p:cNvPicPr>
          <p:nvPr/>
        </p:nvPicPr>
        <p:blipFill>
          <a:blip r:embed="rId6" cstate="print"/>
          <a:srcRect t="18102" b="5194"/>
          <a:stretch>
            <a:fillRect/>
          </a:stretch>
        </p:blipFill>
        <p:spPr bwMode="auto">
          <a:xfrm>
            <a:off x="5652120" y="260648"/>
            <a:ext cx="2376264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25" y="0"/>
            <a:ext cx="8591550" cy="2276872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ОНЛАЙН ВЫСТАВКА - КОНКУРС  </a:t>
            </a:r>
            <a:r>
              <a:rPr lang="ru-RU" sz="1800" b="1" dirty="0" smtClean="0">
                <a:solidFill>
                  <a:srgbClr val="FF0000"/>
                </a:solidFill>
              </a:rPr>
              <a:t>«ЦВЕТАМИ УЛЫБАЕТСЯ СЕЛО»  </a:t>
            </a:r>
            <a:r>
              <a:rPr lang="ru-RU" sz="1800" b="1" dirty="0" smtClean="0"/>
              <a:t>В 2020 ГОДУ ПРОШЛА ПОД ЭГИДОЙ НАШЕГО ПРОЕКТА  ППМИ.  УЧАСТИЕ В НЕЙ ПРИНЯЛИ БОЛЕЕ</a:t>
            </a:r>
            <a:r>
              <a:rPr lang="ru-RU" sz="2800" b="1" dirty="0" smtClean="0">
                <a:solidFill>
                  <a:srgbClr val="FF0000"/>
                </a:solidFill>
              </a:rPr>
              <a:t> 350 </a:t>
            </a:r>
            <a:r>
              <a:rPr lang="ru-RU" sz="1800" b="1" dirty="0" smtClean="0"/>
              <a:t>ЦВЕТОВОДОВ ЛЮБИТЕЛЕЙ АБАНА.  </a:t>
            </a:r>
            <a:r>
              <a:rPr lang="ru-RU" sz="2800" b="1" dirty="0" smtClean="0">
                <a:solidFill>
                  <a:srgbClr val="FF0000"/>
                </a:solidFill>
              </a:rPr>
              <a:t>6</a:t>
            </a:r>
            <a:r>
              <a:rPr lang="ru-RU" sz="1800" b="1" dirty="0" smtClean="0"/>
              <a:t> ПОБЕДИТЕЛЕЙ, КОТОРЫХ ВЫБИРАЛИ ПОЛЬЗОВАТЕЛИ ИНТЕРНЕТА, ПОЛУЧИЛИ  ТОВАРНО-ДЕНЕЖНЫЕ СЕРТИФИКАТЫ ОТ КОМАНДЫ ПРОЕКТА И СПОНСОРА, УЧАСТНИКА ПРОЕКТА ППМИ </a:t>
            </a:r>
            <a:r>
              <a:rPr lang="ru-RU" sz="2400" b="1" dirty="0" smtClean="0"/>
              <a:t>А.Смолиной</a:t>
            </a:r>
            <a:endParaRPr lang="ru-RU" sz="1800" b="1" dirty="0"/>
          </a:p>
        </p:txBody>
      </p:sp>
      <p:pic>
        <p:nvPicPr>
          <p:cNvPr id="21506" name="Picture 2" descr="C:\Users\Super\Desktop\изображение_viber_2020-08-26_21-36-4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276872"/>
            <a:ext cx="6912768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6882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>-Сбор </a:t>
            </a:r>
            <a:r>
              <a:rPr lang="ru-RU" sz="2400" b="1" dirty="0"/>
              <a:t>средств на реализацию проекта, согласно условий </a:t>
            </a:r>
            <a:r>
              <a:rPr lang="ru-RU" sz="2400" b="1" dirty="0" smtClean="0"/>
              <a:t>программы ( </a:t>
            </a:r>
            <a:r>
              <a:rPr lang="ru-RU" sz="2400" b="1" dirty="0"/>
              <a:t>работа с населением, </a:t>
            </a:r>
            <a:r>
              <a:rPr lang="ru-RU" sz="2400" b="1" dirty="0" smtClean="0"/>
              <a:t>представителями бизнес сообщества,  руководителями учреждений  и предприятий Абана </a:t>
            </a:r>
            <a:r>
              <a:rPr lang="ru-RU" sz="2400" b="1" dirty="0"/>
              <a:t>и </a:t>
            </a:r>
            <a:r>
              <a:rPr lang="ru-RU" sz="2400" b="1" dirty="0" err="1"/>
              <a:t>Абанского</a:t>
            </a:r>
            <a:r>
              <a:rPr lang="ru-RU" sz="2400" b="1" dirty="0"/>
              <a:t> районе)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1266" name="Picture 2" descr="D:\ПУБЛИКАЦИЯ ППМИ 27 МАЯ\объявление Абан 2 ва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2592288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7" name="Picture 3" descr="C:\Users\Super\Desktop\ППМИ 2020\изображение_viber_2020-10-06_00-45-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876328"/>
            <a:ext cx="3600400" cy="2025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C:\Users\Super\Desktop\ППМИ 2020\ппми 11 июня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1935" y="1628800"/>
            <a:ext cx="2292548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9" name="Picture 5" descr="C:\Users\Super\Desktop\изображение_viber_2020-06-16_22-15-38.jpg"/>
          <p:cNvPicPr>
            <a:picLocks noChangeAspect="1" noChangeArrowheads="1"/>
          </p:cNvPicPr>
          <p:nvPr/>
        </p:nvPicPr>
        <p:blipFill>
          <a:blip r:embed="rId5" cstate="print"/>
          <a:srcRect r="2941"/>
          <a:stretch>
            <a:fillRect/>
          </a:stretch>
        </p:blipFill>
        <p:spPr bwMode="auto">
          <a:xfrm>
            <a:off x="323528" y="4005064"/>
            <a:ext cx="309634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C:\Users\Super\Desktop\ППМИ 2020\изображение_viber_2020-10-06_00-43-52.jpg"/>
          <p:cNvPicPr>
            <a:picLocks noChangeAspect="1" noChangeArrowheads="1"/>
          </p:cNvPicPr>
          <p:nvPr/>
        </p:nvPicPr>
        <p:blipFill>
          <a:blip r:embed="rId6" cstate="print"/>
          <a:srcRect r="15556"/>
          <a:stretch>
            <a:fillRect/>
          </a:stretch>
        </p:blipFill>
        <p:spPr bwMode="auto">
          <a:xfrm>
            <a:off x="3779912" y="4149080"/>
            <a:ext cx="2736304" cy="1822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588446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5442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>-Подготовка </a:t>
            </a:r>
            <a:r>
              <a:rPr lang="ru-RU" sz="2800" b="1" dirty="0"/>
              <a:t>технического задания </a:t>
            </a:r>
            <a:r>
              <a:rPr lang="ru-RU" sz="2800" b="1"/>
              <a:t>для </a:t>
            </a:r>
            <a:r>
              <a:rPr lang="ru-RU" sz="2800" b="1" smtClean="0"/>
              <a:t>проведения  </a:t>
            </a:r>
            <a:r>
              <a:rPr lang="ru-RU" sz="2800" b="1" dirty="0" smtClean="0"/>
              <a:t>электронных торгов</a:t>
            </a:r>
            <a:r>
              <a:rPr lang="ru-RU" sz="2800" b="1" dirty="0"/>
              <a:t>, </a:t>
            </a:r>
            <a:r>
              <a:rPr lang="ru-RU" sz="2800" b="1" dirty="0" smtClean="0"/>
              <a:t> проведение торгов, согласование плана-графика выполнения работ, заключение контрактов с подрядной организацией.</a:t>
            </a:r>
            <a:endParaRPr lang="ru-RU" sz="2800" b="1" dirty="0"/>
          </a:p>
        </p:txBody>
      </p:sp>
      <p:pic>
        <p:nvPicPr>
          <p:cNvPr id="15362" name="Picture 2" descr="C:\Users\Super\Desktop\изображение_viber_2020-10-06_02-52-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132856"/>
            <a:ext cx="6705496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89641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9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-Разработка </a:t>
            </a:r>
            <a:r>
              <a:rPr lang="ru-RU" sz="3200" b="1" dirty="0"/>
              <a:t>дорожной карты по реализации проекта для </a:t>
            </a:r>
            <a:r>
              <a:rPr lang="ru-RU" sz="3200" b="1" dirty="0" smtClean="0"/>
              <a:t>главы района.</a:t>
            </a:r>
            <a:endParaRPr lang="ru-RU" sz="3200" b="1" dirty="0"/>
          </a:p>
        </p:txBody>
      </p:sp>
      <p:pic>
        <p:nvPicPr>
          <p:cNvPr id="16386" name="Picture 2" descr="C:\Users\Super\Desktop\ППМИ СДВИНУЛАСЬ РАБОТА\ППМИ Абан\дорожная карта шаблон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8747032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95536" y="4437112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координирование проекта при главе мо, с участием специалистов и членов инициативной группы(еженедельное заседание рабочей группы по благоустройству), проведение </a:t>
            </a:r>
            <a:r>
              <a:rPr lang="ru-RU" sz="2000" b="1" dirty="0" err="1" smtClean="0"/>
              <a:t>онлайн</a:t>
            </a:r>
            <a:r>
              <a:rPr lang="ru-RU" sz="2000" b="1" dirty="0" smtClean="0"/>
              <a:t> планёрок со специалистами проектного центра ППМИ (обсуждение возникающих проблем).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2701063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0"/>
            <a:ext cx="8591550" cy="184482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ПЛОЩАДЬ АБАНСКОГО РДК</a:t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2" descr="D:\ПУБЛИКАЦИЯ ППМИ 27 МАЯ\дизайн проект площпадки\ыаи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594725" cy="483453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851920" y="5733256"/>
            <a:ext cx="17011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/>
              <a:t>БЫЛО</a:t>
            </a:r>
            <a:endParaRPr lang="ru-RU" sz="4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0"/>
            <a:ext cx="8591550" cy="184482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ПЛОЩАДЬ АБАНСКОГО РДК</a:t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5805264"/>
            <a:ext cx="79319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/>
              <a:t> В ПРОЦЕССЕ РЕАЛИЗАЦИИ ППМИ</a:t>
            </a:r>
            <a:endParaRPr lang="ru-RU" sz="4000" dirty="0"/>
          </a:p>
        </p:txBody>
      </p:sp>
      <p:pic>
        <p:nvPicPr>
          <p:cNvPr id="19458" name="Picture 2" descr="C:\Users\Super\Desktop\ППМИ СДВИНУЛАСЬ РАБОТА\ППМИ Абан\изображение_viber_2020-09-24_14-34-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7"/>
            <a:ext cx="2520280" cy="4480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9" name="Picture 3" descr="C:\Users\Super\Desktop\ППМИ СДВИНУЛАСЬ РАБОТА\ППМИ Абан\изображение_viber_2020-09-24_14-34-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980728"/>
            <a:ext cx="2520280" cy="4480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0" name="Picture 4" descr="C:\Users\Super\Desktop\ППМИ СДВИНУЛАСЬ РАБОТА\ППМИ Абан\изображение_viber_2020-09-28_11-15-32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980728"/>
            <a:ext cx="2511280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591550" cy="106680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РЕАЛИЗАЦИЯ ПРОЕКТА ППМИ</a:t>
            </a:r>
            <a:br>
              <a:rPr lang="ru-RU" sz="2800" b="1" dirty="0" smtClean="0"/>
            </a:br>
            <a:r>
              <a:rPr lang="ru-RU" sz="2800" b="1" dirty="0" smtClean="0">
                <a:solidFill>
                  <a:srgbClr val="00B050"/>
                </a:solidFill>
              </a:rPr>
              <a:t>«ОБОРУДОВАНИЕ ПЛОЩАДИ АБАНСКОГО РДК С СОЗДАНИЕМ КОВОРКИНГ-ЗОНЫ»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1027" name="Picture 3" descr="C:\Users\Super\Desktop\ППМИ 2020\изображение_viber_2020-06-18_18-43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3752417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Super\Desktop\ППМИ 2020\изображение_viber_2020-06-18_18-43-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72816"/>
            <a:ext cx="3503093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Super\Desktop\ППМИ 2020\изображение_viber_2020-06-18_18-43-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894" y="4193704"/>
            <a:ext cx="3970090" cy="2403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Super\Desktop\ППМИ 2020\изображение_viber_2020-06-18_18-45-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208439"/>
            <a:ext cx="3456384" cy="238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26376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uper\Desktop\ППМИ СДВИНУЛАСЬ РАБОТА\ППМИ Абан\изображение_viber_2020-09-29_06-47-42.jpg"/>
          <p:cNvPicPr>
            <a:picLocks noChangeAspect="1" noChangeArrowheads="1"/>
          </p:cNvPicPr>
          <p:nvPr/>
        </p:nvPicPr>
        <p:blipFill>
          <a:blip r:embed="rId2" cstate="print"/>
          <a:srcRect b="15769"/>
          <a:stretch>
            <a:fillRect/>
          </a:stretch>
        </p:blipFill>
        <p:spPr bwMode="auto">
          <a:xfrm>
            <a:off x="1835696" y="188640"/>
            <a:ext cx="5688632" cy="6388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:\Users\Super\Desktop\ППМИ СДВИНУЛАСЬ РАБОТА\ППМИ Абан\изображение_viber_2020-09-29_18-47-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8576952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1196752"/>
            <a:ext cx="9036495" cy="5661248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700" dirty="0" smtClean="0"/>
              <a:t>ИТОГОВОЕ МЕРОПРИЯТИЕ  </a:t>
            </a:r>
            <a:br>
              <a:rPr lang="ru-RU" sz="2700" dirty="0" smtClean="0"/>
            </a:br>
            <a:r>
              <a:rPr lang="ru-RU" sz="2700" dirty="0" smtClean="0"/>
              <a:t>(первая половина ноября 2020)</a:t>
            </a:r>
            <a:br>
              <a:rPr lang="ru-RU" sz="2700" dirty="0" smtClean="0"/>
            </a:br>
            <a:r>
              <a:rPr lang="ru-RU" sz="2700" dirty="0" smtClean="0"/>
              <a:t>-Праздничная, концертно-игровая  программа по </a:t>
            </a:r>
            <a:r>
              <a:rPr lang="ru-RU" sz="2700" dirty="0"/>
              <a:t>итогам реализации </a:t>
            </a:r>
            <a:r>
              <a:rPr lang="ru-RU" sz="2700" dirty="0" smtClean="0"/>
              <a:t>проекта </a:t>
            </a:r>
            <a:br>
              <a:rPr lang="ru-RU" sz="2700" dirty="0" smtClean="0"/>
            </a:br>
            <a:r>
              <a:rPr lang="ru-RU" b="1" dirty="0" smtClean="0"/>
              <a:t>ППМИ - «Территория праздника»</a:t>
            </a:r>
            <a:br>
              <a:rPr lang="ru-RU" b="1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b="1" dirty="0"/>
              <a:t>П</a:t>
            </a:r>
            <a:r>
              <a:rPr lang="ru-RU" sz="2700" b="1" dirty="0" smtClean="0"/>
              <a:t>анельная </a:t>
            </a:r>
            <a:r>
              <a:rPr lang="ru-RU" sz="2700" b="1" dirty="0"/>
              <a:t>дискуссия </a:t>
            </a:r>
            <a:r>
              <a:rPr lang="ru-RU" sz="2700" dirty="0" smtClean="0"/>
              <a:t>по итогам  </a:t>
            </a:r>
            <a:r>
              <a:rPr lang="ru-RU" sz="2700" dirty="0"/>
              <a:t>реализации проекта с </a:t>
            </a:r>
            <a:r>
              <a:rPr lang="ru-RU" sz="2700" dirty="0" smtClean="0"/>
              <a:t>участием экспертов проектного центра ИБ, </a:t>
            </a:r>
            <a:r>
              <a:rPr lang="ru-RU" sz="2700" dirty="0"/>
              <a:t>членов </a:t>
            </a:r>
            <a:r>
              <a:rPr lang="ru-RU" sz="2700" dirty="0" smtClean="0"/>
              <a:t>инициативной группы, специалистов ,  волонтёров, СМИ, общественности.</a:t>
            </a:r>
            <a:br>
              <a:rPr lang="ru-RU" sz="2700" dirty="0" smtClean="0"/>
            </a:br>
            <a:r>
              <a:rPr lang="ru-RU" sz="2700" b="1" dirty="0" smtClean="0"/>
              <a:t>Спикеры:  </a:t>
            </a:r>
            <a:r>
              <a:rPr lang="ru-RU" sz="2700" dirty="0" smtClean="0"/>
              <a:t> глава </a:t>
            </a:r>
            <a:r>
              <a:rPr lang="ru-RU" sz="2700" dirty="0" err="1" smtClean="0"/>
              <a:t>Абанского</a:t>
            </a:r>
            <a:r>
              <a:rPr lang="ru-RU" sz="2700" dirty="0" smtClean="0"/>
              <a:t> района -Г.Иванченко, глава </a:t>
            </a:r>
            <a:r>
              <a:rPr lang="ru-RU" sz="2700" dirty="0" err="1" smtClean="0"/>
              <a:t>Абанского</a:t>
            </a:r>
            <a:r>
              <a:rPr lang="ru-RU" sz="2700" dirty="0" smtClean="0"/>
              <a:t> сельсовета -С. </a:t>
            </a:r>
            <a:r>
              <a:rPr lang="ru-RU" sz="2700" dirty="0" err="1" smtClean="0"/>
              <a:t>Гузов</a:t>
            </a:r>
            <a:r>
              <a:rPr lang="ru-RU" sz="2700" dirty="0" smtClean="0"/>
              <a:t>, начальник экономического отдела администрации </a:t>
            </a:r>
            <a:r>
              <a:rPr lang="ru-RU" sz="2700" dirty="0" err="1" smtClean="0"/>
              <a:t>Абанского</a:t>
            </a:r>
            <a:r>
              <a:rPr lang="ru-RU" sz="2700" dirty="0" smtClean="0"/>
              <a:t> района - </a:t>
            </a:r>
            <a:r>
              <a:rPr lang="ru-RU" sz="2700" dirty="0" err="1" smtClean="0"/>
              <a:t>О.Уманцева</a:t>
            </a:r>
            <a:r>
              <a:rPr lang="ru-RU" sz="2700" dirty="0" smtClean="0"/>
              <a:t>,  член инициативной группы - Г. </a:t>
            </a:r>
            <a:r>
              <a:rPr lang="ru-RU" sz="2700" dirty="0" err="1" smtClean="0"/>
              <a:t>Дульченко</a:t>
            </a:r>
            <a:r>
              <a:rPr lang="ru-RU" sz="2700" dirty="0" smtClean="0"/>
              <a:t>, куратор проектного центра ИБ в  </a:t>
            </a:r>
            <a:r>
              <a:rPr lang="ru-RU" sz="2700" dirty="0" err="1" smtClean="0"/>
              <a:t>Абанском</a:t>
            </a:r>
            <a:r>
              <a:rPr lang="ru-RU" sz="2700" dirty="0" smtClean="0"/>
              <a:t> районе - </a:t>
            </a:r>
            <a:r>
              <a:rPr lang="ru-RU" sz="2700" dirty="0" err="1" smtClean="0"/>
              <a:t>Н.Лобзина</a:t>
            </a:r>
            <a:r>
              <a:rPr lang="ru-RU" sz="2700" dirty="0" smtClean="0"/>
              <a:t>.</a:t>
            </a:r>
            <a:br>
              <a:rPr lang="ru-RU" sz="2700" dirty="0" smtClean="0"/>
            </a:br>
            <a:r>
              <a:rPr lang="ru-RU" sz="2700" b="1" dirty="0" smtClean="0"/>
              <a:t>Модератор</a:t>
            </a:r>
            <a:r>
              <a:rPr lang="ru-RU" sz="2700" dirty="0" smtClean="0"/>
              <a:t> площадки: </a:t>
            </a:r>
            <a:r>
              <a:rPr lang="ru-RU" sz="2700" dirty="0" err="1" smtClean="0"/>
              <a:t>О.Конохова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39422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ППМИ 2021?</a:t>
            </a:r>
            <a:endParaRPr lang="ru-RU" sz="5400" b="1" dirty="0"/>
          </a:p>
        </p:txBody>
      </p:sp>
      <p:pic>
        <p:nvPicPr>
          <p:cNvPr id="22530" name="Picture 2" descr="C:\Users\Super\Desktop\изображение_viber_2020-09-27_20-06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162018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2" name="Picture 4" descr="C:\Users\Super\Desktop\изображение_viber_2020-09-27_20-07-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620688"/>
            <a:ext cx="2634266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3" name="Picture 5" descr="C:\Users\Super\Desktop\изображение_viber_2020-09-27_20-06-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1700808"/>
            <a:ext cx="3888432" cy="2187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4" name="Picture 6" descr="C:\Users\Super\Desktop\ППМИ 2020\изображение_viber_2020-10-06_00-45-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9664" y="4221088"/>
            <a:ext cx="435248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3272408"/>
          </a:xfrm>
        </p:spPr>
        <p:txBody>
          <a:bodyPr/>
          <a:lstStyle/>
          <a:p>
            <a:pPr algn="ctr"/>
            <a:r>
              <a:rPr lang="ru-RU" b="1" dirty="0" smtClean="0"/>
              <a:t>СПАСИБО </a:t>
            </a:r>
            <a:br>
              <a:rPr lang="ru-RU" b="1" dirty="0" smtClean="0"/>
            </a:br>
            <a:r>
              <a:rPr lang="ru-RU" b="1" dirty="0" smtClean="0"/>
              <a:t>ЗА ВНИМАНИЕ!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659264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Super\Desktop\ППМИ 2020\2019-10-04-1741160785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1174" y="0"/>
            <a:ext cx="9765174" cy="278092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99592" y="3717032"/>
            <a:ext cx="37657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cap="none" spc="0" dirty="0" smtClean="0">
                <a:ln w="11430"/>
                <a:solidFill>
                  <a:srgbClr val="2E76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АБАНСКИЙ</a:t>
            </a:r>
          </a:p>
          <a:p>
            <a:pPr algn="ctr"/>
            <a:r>
              <a:rPr lang="ru-RU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РАЙОН</a:t>
            </a:r>
            <a:endParaRPr lang="ru-RU" sz="54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3556" name="Picture 4" descr="C:\Users\Super\Desktop\Вариант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284984"/>
            <a:ext cx="2514600" cy="2881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556792"/>
            <a:ext cx="8591550" cy="106680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/>
              <a:t>-Знакомство  </a:t>
            </a:r>
            <a:r>
              <a:rPr lang="ru-RU" sz="2700" b="1" dirty="0"/>
              <a:t>инициативных граждан </a:t>
            </a:r>
            <a:r>
              <a:rPr lang="ru-RU" sz="2700" b="1" dirty="0" smtClean="0"/>
              <a:t>Абана с куратором, специалистом  </a:t>
            </a:r>
            <a:r>
              <a:rPr lang="ru-RU" sz="2700" b="1" dirty="0"/>
              <a:t>П</a:t>
            </a:r>
            <a:r>
              <a:rPr lang="ru-RU" sz="2700" b="1" dirty="0" smtClean="0"/>
              <a:t>роектного </a:t>
            </a:r>
            <a:r>
              <a:rPr lang="ru-RU" sz="2700" b="1" dirty="0"/>
              <a:t>центра </a:t>
            </a:r>
            <a:r>
              <a:rPr lang="ru-RU" sz="2700" b="1" dirty="0" smtClean="0"/>
              <a:t>инициативного </a:t>
            </a:r>
            <a:r>
              <a:rPr lang="ru-RU" sz="2700" b="1" dirty="0" err="1" smtClean="0"/>
              <a:t>бюджетирования</a:t>
            </a:r>
            <a:r>
              <a:rPr lang="ru-RU" sz="2700" b="1" dirty="0" smtClean="0"/>
              <a:t>  Н. </a:t>
            </a:r>
            <a:r>
              <a:rPr lang="ru-RU" sz="2700" b="1" dirty="0" err="1" smtClean="0"/>
              <a:t>Лобзиной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>(обсуждение </a:t>
            </a:r>
            <a:r>
              <a:rPr lang="ru-RU" sz="2700" b="1" dirty="0"/>
              <a:t>механизма работы программы, пошаговая инструкция по участию в ней)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C:\Users\Super\Desktop\ППМИ 2020\изображение_viber_2020-10-06_00-47-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92896"/>
            <a:ext cx="4536504" cy="3402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Super\Desktop\ППМИ 2020\изображение_viber_2019-11-19_16-53-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492896"/>
            <a:ext cx="4536504" cy="3402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7207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61548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-Анкетирование</a:t>
            </a:r>
            <a:r>
              <a:rPr lang="ru-RU" sz="2800" b="1" dirty="0"/>
              <a:t>, </a:t>
            </a:r>
            <a:r>
              <a:rPr lang="ru-RU" sz="2800" b="1" dirty="0" smtClean="0"/>
              <a:t>опросы, встречи </a:t>
            </a:r>
            <a:r>
              <a:rPr lang="ru-RU" sz="2800" b="1" dirty="0"/>
              <a:t>с трудовыми коллективами </a:t>
            </a:r>
            <a:r>
              <a:rPr lang="ru-RU" sz="2800" b="1" dirty="0" smtClean="0"/>
              <a:t>учреждений и предприятий Абана</a:t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r>
              <a:rPr lang="ru-RU" sz="2800" b="1" dirty="0"/>
              <a:t>(выбор приоритетного проекта для участия в ППМИ)</a:t>
            </a:r>
          </a:p>
        </p:txBody>
      </p:sp>
      <p:pic>
        <p:nvPicPr>
          <p:cNvPr id="3074" name="Picture 2" descr="C:\Users\Super\Desktop\ППМИ 2020\к протоколу от 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3524212" cy="4889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Super\Desktop\ППМИ 2020\изображение_viber_2020-10-06_00-47-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628800"/>
            <a:ext cx="4896544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Super\Desktop\ППМИ 2020\изображение_viber_2019-11-20_14-59-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140968"/>
            <a:ext cx="2446579" cy="183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Users\Super\Desktop\ППМИ 2020\изображение_viber_2019-11-20_14-59-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5949" y="3140968"/>
            <a:ext cx="2400267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12749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7"/>
            <a:ext cx="9144000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-</a:t>
            </a:r>
            <a:r>
              <a:rPr lang="ru-RU" sz="2700" b="1" dirty="0" smtClean="0"/>
              <a:t>Информирование </a:t>
            </a:r>
            <a:r>
              <a:rPr lang="ru-RU" sz="2700" b="1" dirty="0"/>
              <a:t>населения </a:t>
            </a:r>
            <a:r>
              <a:rPr lang="ru-RU" sz="2700" b="1" dirty="0" smtClean="0"/>
              <a:t> Абана и </a:t>
            </a:r>
            <a:r>
              <a:rPr lang="ru-RU" sz="2700" b="1" dirty="0" err="1" smtClean="0"/>
              <a:t>Абанского</a:t>
            </a:r>
            <a:r>
              <a:rPr lang="ru-RU" sz="2700" b="1" dirty="0" smtClean="0"/>
              <a:t> района о ППМИ, </a:t>
            </a:r>
            <a:r>
              <a:rPr lang="ru-RU" sz="2700" b="1" dirty="0"/>
              <a:t>возможностях </a:t>
            </a:r>
            <a:r>
              <a:rPr lang="ru-RU" sz="2700" b="1" dirty="0" smtClean="0"/>
              <a:t>программы, условия </a:t>
            </a:r>
            <a:r>
              <a:rPr lang="ru-RU" sz="2700" b="1" dirty="0"/>
              <a:t>участия в ней, через:  </a:t>
            </a:r>
            <a:r>
              <a:rPr lang="ru-RU" sz="2700" b="1" dirty="0" smtClean="0"/>
              <a:t>СМИ, </a:t>
            </a:r>
            <a:r>
              <a:rPr lang="ru-RU" sz="2700" b="1" dirty="0"/>
              <a:t>социальные </a:t>
            </a:r>
            <a:r>
              <a:rPr lang="ru-RU" sz="2700" b="1" dirty="0" smtClean="0"/>
              <a:t>сети, официальный </a:t>
            </a:r>
            <a:r>
              <a:rPr lang="ru-RU" sz="2700" b="1" dirty="0"/>
              <a:t>сайт мо (создание открытых групп </a:t>
            </a:r>
            <a:r>
              <a:rPr lang="ru-RU" sz="2700" b="1" dirty="0" smtClean="0"/>
              <a:t>в социальных сетях « </a:t>
            </a:r>
            <a:r>
              <a:rPr lang="ru-RU" sz="2700" b="1" dirty="0"/>
              <a:t>ППМИ в </a:t>
            </a:r>
            <a:r>
              <a:rPr lang="ru-RU" sz="2700" b="1" dirty="0" err="1"/>
              <a:t>Абанском</a:t>
            </a:r>
            <a:r>
              <a:rPr lang="ru-RU" sz="2700" b="1" dirty="0"/>
              <a:t> </a:t>
            </a:r>
            <a:r>
              <a:rPr lang="ru-RU" sz="2700" b="1" dirty="0" smtClean="0"/>
              <a:t>районе» , </a:t>
            </a:r>
            <a:r>
              <a:rPr lang="ru-RU" sz="2700" b="1" dirty="0"/>
              <a:t>публикации </a:t>
            </a:r>
            <a:r>
              <a:rPr lang="ru-RU" sz="2700" b="1" dirty="0" smtClean="0"/>
              <a:t> о ППМИ в районной газете «Красное знамя » )</a:t>
            </a:r>
            <a:endParaRPr lang="ru-RU" b="1" dirty="0"/>
          </a:p>
        </p:txBody>
      </p:sp>
      <p:pic>
        <p:nvPicPr>
          <p:cNvPr id="4098" name="Picture 2" descr="C:\Users\Super\Desktop\ППМИ 2020\изображение_viber_2019-12-22_18-55-08.jpg"/>
          <p:cNvPicPr>
            <a:picLocks noChangeAspect="1" noChangeArrowheads="1"/>
          </p:cNvPicPr>
          <p:nvPr/>
        </p:nvPicPr>
        <p:blipFill>
          <a:blip r:embed="rId2" cstate="print"/>
          <a:srcRect l="10424" r="22562" b="22562"/>
          <a:stretch>
            <a:fillRect/>
          </a:stretch>
        </p:blipFill>
        <p:spPr bwMode="auto">
          <a:xfrm>
            <a:off x="179512" y="2204864"/>
            <a:ext cx="324036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Super\Desktop\ППМИ 2020\изображение_viber_2019-12-22_20-36-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852936"/>
            <a:ext cx="3147134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Super\Desktop\ППМИ 2020\Газетная статья о ППМИ в Абанского района от 6 декабря 2019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789040"/>
            <a:ext cx="3215932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31956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591550" cy="170080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-Проведение собраний по ППМИ,  </a:t>
            </a:r>
            <a:r>
              <a:rPr lang="ru-RU" sz="2400" b="1" dirty="0"/>
              <a:t>определение приоритетного проекта для реализации и избрание инициативной группы проекта, которая занимается сбором средств и контролирует выполнение работ по </a:t>
            </a:r>
            <a:r>
              <a:rPr lang="ru-RU" sz="2400" b="1" dirty="0" smtClean="0"/>
              <a:t>проекту</a:t>
            </a:r>
            <a:endParaRPr lang="ru-RU" sz="2400" b="1" dirty="0"/>
          </a:p>
        </p:txBody>
      </p:sp>
      <p:pic>
        <p:nvPicPr>
          <p:cNvPr id="5122" name="Picture 2" descr="C:\Users\Super\Desktop\ППМИ 2020\изображение_viber_2019-11-20_14-59-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0828"/>
            <a:ext cx="288032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Super\Desktop\ППМИ 2020\изображение_viber_2020-01-31_16-57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880829"/>
            <a:ext cx="3744416" cy="210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 descr="C:\Users\Super\Desktop\ППМИ 2020\NX_UXqog1U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293096"/>
            <a:ext cx="3240360" cy="243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 descr="C:\Users\Super\Desktop\ППМИ 2020\IMG_52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149080"/>
            <a:ext cx="3737920" cy="2491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10129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464056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-Формирование </a:t>
            </a:r>
            <a:r>
              <a:rPr lang="ru-RU" sz="2800" b="1" dirty="0"/>
              <a:t>пакета документов для участия в конкурсном </a:t>
            </a:r>
            <a:r>
              <a:rPr lang="ru-RU" sz="2800" b="1" dirty="0" smtClean="0"/>
              <a:t>отборе: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>-заявка,</a:t>
            </a:r>
            <a:br>
              <a:rPr lang="ru-RU" sz="2800" b="1" dirty="0" smtClean="0"/>
            </a:br>
            <a:r>
              <a:rPr lang="ru-RU" sz="2800" b="1" dirty="0" smtClean="0"/>
              <a:t> -гарантийные письма</a:t>
            </a:r>
            <a:br>
              <a:rPr lang="ru-RU" sz="2800" b="1" dirty="0" smtClean="0"/>
            </a:br>
            <a:r>
              <a:rPr lang="ru-RU" sz="2800" b="1" dirty="0" smtClean="0"/>
              <a:t>- локальная  смета</a:t>
            </a:r>
            <a:br>
              <a:rPr lang="ru-RU" sz="2800" b="1" dirty="0" smtClean="0"/>
            </a:br>
            <a:r>
              <a:rPr lang="ru-RU" sz="2800" b="1" dirty="0" smtClean="0"/>
              <a:t>- документы на земельный участок</a:t>
            </a:r>
            <a:br>
              <a:rPr lang="ru-RU" sz="2800" b="1" dirty="0" smtClean="0"/>
            </a:br>
            <a:r>
              <a:rPr lang="ru-RU" sz="2800" b="1" dirty="0" smtClean="0"/>
              <a:t>-протокол итогового собрания граждан</a:t>
            </a:r>
            <a:br>
              <a:rPr lang="ru-RU" sz="2800" b="1" dirty="0" smtClean="0"/>
            </a:br>
            <a:r>
              <a:rPr lang="ru-RU" sz="2800" b="1" dirty="0" smtClean="0"/>
              <a:t>-анкеты, опросные листы</a:t>
            </a:r>
            <a:br>
              <a:rPr lang="ru-RU" sz="2800" b="1" dirty="0" smtClean="0"/>
            </a:br>
            <a:r>
              <a:rPr lang="ru-RU" sz="2800" b="1" dirty="0" smtClean="0"/>
              <a:t>-фото, видео  подтверждающее предварительные этапы подготовки к участию в конкурсном отборе</a:t>
            </a:r>
            <a:br>
              <a:rPr lang="ru-RU" sz="2800" b="1" dirty="0" smtClean="0"/>
            </a:br>
            <a:r>
              <a:rPr lang="ru-RU" sz="2800" b="1" dirty="0" smtClean="0"/>
              <a:t>-публикации в СМИ, </a:t>
            </a:r>
            <a:r>
              <a:rPr lang="ru-RU" sz="2800" b="1" dirty="0" err="1" smtClean="0"/>
              <a:t>соцсети</a:t>
            </a:r>
            <a:r>
              <a:rPr lang="ru-RU" sz="2800" b="1" dirty="0" smtClean="0"/>
              <a:t> и </a:t>
            </a:r>
            <a:r>
              <a:rPr lang="ru-RU" sz="2800" b="1" dirty="0" err="1" smtClean="0"/>
              <a:t>т.д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8194" name="Picture 2" descr="C:\Users\Super\Desktop\ППМИ 2020\2019-10-04-174116078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89383"/>
            <a:ext cx="6912768" cy="19686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29348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25" y="0"/>
            <a:ext cx="8591550" cy="234888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-Участие </a:t>
            </a:r>
            <a:r>
              <a:rPr lang="ru-RU" sz="2800" b="1" dirty="0"/>
              <a:t>в конкурсном отборе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(Подача документов в </a:t>
            </a:r>
            <a:r>
              <a:rPr lang="ru-RU" sz="2800" b="1" dirty="0"/>
              <a:t>проектный </a:t>
            </a:r>
            <a:r>
              <a:rPr lang="ru-RU" sz="2800" b="1" dirty="0" smtClean="0"/>
              <a:t> центр </a:t>
            </a:r>
            <a:r>
              <a:rPr lang="ru-RU" sz="2800" b="1" dirty="0"/>
              <a:t>Института </a:t>
            </a:r>
            <a:r>
              <a:rPr lang="ru-RU" sz="2800" b="1" dirty="0" smtClean="0"/>
              <a:t>муниципального </a:t>
            </a:r>
            <a:r>
              <a:rPr lang="ru-RU" sz="2800" b="1" dirty="0" smtClean="0"/>
              <a:t>и государственного управления </a:t>
            </a:r>
            <a:r>
              <a:rPr lang="ru-RU" sz="2800" b="1" dirty="0"/>
              <a:t>при </a:t>
            </a:r>
            <a:r>
              <a:rPr lang="ru-RU" sz="2800" b="1" dirty="0" smtClean="0"/>
              <a:t>Правительстве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Красноярского </a:t>
            </a:r>
            <a:r>
              <a:rPr lang="ru-RU" sz="2800" b="1" dirty="0" smtClean="0"/>
              <a:t>края)</a:t>
            </a:r>
            <a:endParaRPr lang="ru-RU" sz="2800" b="1" dirty="0"/>
          </a:p>
        </p:txBody>
      </p:sp>
      <p:pic>
        <p:nvPicPr>
          <p:cNvPr id="7170" name="Picture 2" descr="C:\Users\Super\Desktop\ППМИ 2020\изображение_viber_2020-10-06_00-47-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348880"/>
            <a:ext cx="4248472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C:\Users\Super\Desktop\ППМИ 2020\ппми стен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36912"/>
            <a:ext cx="3648405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67693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908720"/>
            <a:ext cx="8591550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ПОБЕДА В КОНКУРСЕ ППМИ 2020!</a:t>
            </a:r>
            <a:br>
              <a:rPr lang="ru-RU" b="1" dirty="0" smtClean="0"/>
            </a:br>
            <a:r>
              <a:rPr lang="ru-RU" b="1" dirty="0" smtClean="0"/>
              <a:t>Старт реализации проекта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9218" name="Picture 2" descr="C:\Users\Super\Desktop\ППМИ 2020\изображение_viber_2020-05-27_01-12-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2088232" cy="2784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 descr="C:\Users\Super\Desktop\ППМИ 2020\приглашение ППМИ-2020 Аба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6218" y="1772816"/>
            <a:ext cx="6204988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Picture 4" descr="D:\ПУБЛИКАЦИЯ ППМИ 27 МАЯ\изображение_viber_2020-05-27_01-12-59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05064"/>
            <a:ext cx="2411760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TM01790493[[fn=SOHO]]</Template>
  <TotalTime>190</TotalTime>
  <Words>375</Words>
  <Application>Microsoft Office PowerPoint</Application>
  <PresentationFormat>Экран (4:3)</PresentationFormat>
  <Paragraphs>31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Soho</vt:lpstr>
      <vt:lpstr>ппми</vt:lpstr>
      <vt:lpstr>РЕАЛИЗАЦИЯ ПРОЕКТА ППМИ «ОБОРУДОВАНИЕ ПЛОЩАДИ АБАНСКОГО РДК С СОЗДАНИЕМ КОВОРКИНГ-ЗОНЫ»</vt:lpstr>
      <vt:lpstr>-Знакомство  инициативных граждан Абана с куратором, специалистом  Проектного центра инициативного бюджетирования  Н. Лобзиной (обсуждение механизма работы программы, пошаговая инструкция по участию в ней) </vt:lpstr>
      <vt:lpstr>-Анкетирование, опросы, встречи с трудовыми коллективами учреждений и предприятий Абана  (выбор приоритетного проекта для участия в ППМИ)</vt:lpstr>
      <vt:lpstr>-Информирование населения  Абана и Абанского района о ППМИ, возможностях программы, условия участия в ней, через:  СМИ, социальные сети, официальный сайт мо (создание открытых групп в социальных сетях « ППМИ в Абанском районе» , публикации  о ППМИ в районной газете «Красное знамя » )</vt:lpstr>
      <vt:lpstr>-Проведение собраний по ППМИ,  определение приоритетного проекта для реализации и избрание инициативной группы проекта, которая занимается сбором средств и контролирует выполнение работ по проекту</vt:lpstr>
      <vt:lpstr>-Формирование пакета документов для участия в конкурсном отборе: -заявка,  -гарантийные письма - локальная  смета - документы на земельный участок -протокол итогового собрания граждан -анкеты, опросные листы -фото, видео  подтверждающее предварительные этапы подготовки к участию в конкурсном отборе -публикации в СМИ, соцсети и т.д </vt:lpstr>
      <vt:lpstr>-Участие в конкурсном отборе  (Подача документов в проектный  центр Института муниципального и государственного управления при Правительстве  Красноярского края)</vt:lpstr>
      <vt:lpstr>ПОБЕДА В КОНКУРСЕ ППМИ 2020! Старт реализации проекта  </vt:lpstr>
      <vt:lpstr>- Организационное собрание членов инициативной группы и вручение документов, подтверждающих статус члена инициативной группы.</vt:lpstr>
      <vt:lpstr>ЛОГОТИП ППМИ СТАЛ УЗНАВАЕМ В АБАНСКОМ РАЙОНЕ</vt:lpstr>
      <vt:lpstr>Слайд 12</vt:lpstr>
      <vt:lpstr>Слайд 13</vt:lpstr>
      <vt:lpstr>ОНЛАЙН ВЫСТАВКА - КОНКУРС  «ЦВЕТАМИ УЛЫБАЕТСЯ СЕЛО»  В 2020 ГОДУ ПРОШЛА ПОД ЭГИДОЙ НАШЕГО ПРОЕКТА  ППМИ.  УЧАСТИЕ В НЕЙ ПРИНЯЛИ БОЛЕЕ 350 ЦВЕТОВОДОВ ЛЮБИТЕЛЕЙ АБАНА.  6 ПОБЕДИТЕЛЕЙ, КОТОРЫХ ВЫБИРАЛИ ПОЛЬЗОВАТЕЛИ ИНТЕРНЕТА, ПОЛУЧИЛИ  ТОВАРНО-ДЕНЕЖНЫЕ СЕРТИФИКАТЫ ОТ КОМАНДЫ ПРОЕКТА И СПОНСОРА, УЧАСТНИКА ПРОЕКТА ППМИ А.Смолиной</vt:lpstr>
      <vt:lpstr>-Сбор средств на реализацию проекта, согласно условий программы ( работа с населением, представителями бизнес сообщества,  руководителями учреждений  и предприятий Абана и Абанского районе) </vt:lpstr>
      <vt:lpstr>-Подготовка технического задания для проведения  электронных торгов,  проведение торгов, согласование плана-графика выполнения работ, заключение контрактов с подрядной организацией.</vt:lpstr>
      <vt:lpstr>-Разработка дорожной карты по реализации проекта для главы района.</vt:lpstr>
      <vt:lpstr>ПЛОЩАДЬ АБАНСКОГО РДК  </vt:lpstr>
      <vt:lpstr>ПЛОЩАДЬ АБАНСКОГО РДК  </vt:lpstr>
      <vt:lpstr>Слайд 20</vt:lpstr>
      <vt:lpstr>Слайд 21</vt:lpstr>
      <vt:lpstr>  ИТОГОВОЕ МЕРОПРИЯТИЕ   (первая половина ноября 2020) -Праздничная, концертно-игровая  программа по итогам реализации проекта  ППМИ - «Территория праздника»  Панельная дискуссия по итогам  реализации проекта с участием экспертов проектного центра ИБ, членов инициативной группы, специалистов ,  волонтёров, СМИ, общественности. Спикеры:   глава Абанского района -Г.Иванченко, глава Абанского сельсовета -С. Гузов, начальник экономического отдела администрации Абанского района - О.Уманцева,  член инициативной группы - Г. Дульченко, куратор проектного центра ИБ в  Абанском районе - Н.Лобзина. Модератор площадки: О.Конохова  </vt:lpstr>
      <vt:lpstr>ППМИ 2021?</vt:lpstr>
      <vt:lpstr>СПАСИБО  ЗА ВНИМАНИЕ!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ппми</dc:title>
  <dc:creator>User</dc:creator>
  <cp:lastModifiedBy>Пользователь</cp:lastModifiedBy>
  <cp:revision>23</cp:revision>
  <dcterms:created xsi:type="dcterms:W3CDTF">2020-06-19T10:34:27Z</dcterms:created>
  <dcterms:modified xsi:type="dcterms:W3CDTF">2020-10-09T06:56:37Z</dcterms:modified>
</cp:coreProperties>
</file>